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1"/>
  </p:notesMasterIdLst>
  <p:sldIdLst>
    <p:sldId id="348" r:id="rId2"/>
    <p:sldId id="331" r:id="rId3"/>
    <p:sldId id="259" r:id="rId4"/>
    <p:sldId id="332" r:id="rId5"/>
    <p:sldId id="333" r:id="rId6"/>
    <p:sldId id="262" r:id="rId7"/>
    <p:sldId id="263" r:id="rId8"/>
    <p:sldId id="264" r:id="rId9"/>
    <p:sldId id="334" r:id="rId10"/>
    <p:sldId id="265" r:id="rId11"/>
    <p:sldId id="266" r:id="rId12"/>
    <p:sldId id="267" r:id="rId13"/>
    <p:sldId id="268" r:id="rId14"/>
    <p:sldId id="335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36" r:id="rId24"/>
    <p:sldId id="277" r:id="rId25"/>
    <p:sldId id="279" r:id="rId26"/>
    <p:sldId id="280" r:id="rId27"/>
    <p:sldId id="281" r:id="rId28"/>
    <p:sldId id="337" r:id="rId29"/>
    <p:sldId id="283" r:id="rId30"/>
    <p:sldId id="338" r:id="rId31"/>
    <p:sldId id="287" r:id="rId32"/>
    <p:sldId id="339" r:id="rId33"/>
    <p:sldId id="289" r:id="rId34"/>
    <p:sldId id="340" r:id="rId35"/>
    <p:sldId id="290" r:id="rId36"/>
    <p:sldId id="291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3" r:id="rId46"/>
    <p:sldId id="304" r:id="rId47"/>
    <p:sldId id="342" r:id="rId48"/>
    <p:sldId id="306" r:id="rId49"/>
    <p:sldId id="307" r:id="rId50"/>
    <p:sldId id="308" r:id="rId51"/>
    <p:sldId id="309" r:id="rId52"/>
    <p:sldId id="343" r:id="rId53"/>
    <p:sldId id="310" r:id="rId54"/>
    <p:sldId id="312" r:id="rId55"/>
    <p:sldId id="341" r:id="rId56"/>
    <p:sldId id="318" r:id="rId57"/>
    <p:sldId id="319" r:id="rId58"/>
    <p:sldId id="320" r:id="rId59"/>
    <p:sldId id="322" r:id="rId60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Palatino Linotype" panose="02040502050505030304" pitchFamily="18" charset="0"/>
      <p:regular r:id="rId67"/>
      <p:bold r:id="rId68"/>
      <p:italic r:id="rId69"/>
      <p:boldItalic r:id="rId70"/>
    </p:embeddedFont>
    <p:embeddedFont>
      <p:font typeface="Source Sans Pro Black" panose="020B0503030403020204" pitchFamily="34" charset="0"/>
      <p:bold r:id="rId71"/>
      <p:italic r:id="rId72"/>
      <p:boldItalic r:id="rId73"/>
    </p:embeddedFont>
    <p:embeddedFont>
      <p:font typeface="Source Sans Pro SemiBold" panose="020B0503030403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3" roundtripDataSignature="AMtx7mhLLmoBwMlS9bXrYR69UlCp9OIl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93" Type="http://customschemas.google.com/relationships/presentationmetadata" Target="meta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0991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03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427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02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4826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1263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58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974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3184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344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779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2387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490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9919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013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527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0333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0040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7915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6834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19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766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323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326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6664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0195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2502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98378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2496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4375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2048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615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24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1078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6428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9521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" name="Google Shape;27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5238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72594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2999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4166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6888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7" name="Google Shape;30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4832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316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444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4524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60760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772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6063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7" name="Google Shape;337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30913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5654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1339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8777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7" name="Google Shape;37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7270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7" name="Google Shape;38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677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343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71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70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910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03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6000"/>
            </a:pPr>
            <a:r>
              <a:rPr lang="en-US" sz="3800" dirty="0"/>
              <a:t>Costs, Demand, and Optimal Choice</a:t>
            </a:r>
            <a:endParaRPr sz="3800"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October 27, </a:t>
            </a:r>
            <a:r>
              <a:rPr lang="en-US" dirty="0"/>
              <a:t>2021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figure-07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62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 descr="figure-07-06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59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 descr="figure-07-06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56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 descr="figure-07-06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18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Marginal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Marginal cost is the </a:t>
                </a:r>
                <a:r>
                  <a:rPr lang="en-US" dirty="0">
                    <a:solidFill>
                      <a:srgbClr val="FF0000"/>
                    </a:solidFill>
                  </a:rPr>
                  <a:t>slope</a:t>
                </a:r>
                <a:r>
                  <a:rPr lang="en-US" dirty="0"/>
                  <a:t> of the total cost function itself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Interpretation: cost per unit of slight increase in quantity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Increase in cost divided by increase in quantity (for very small increases)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Equal (approximately) to the cost of producing one more unit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Useful guide when deciding whether to increase production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 the example, MC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000+60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This is a straight line, rising linearly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23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 descr="figure-07-07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333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1" descr="figure-07-07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125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 descr="figure-07-07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17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 descr="figure-07-07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159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 descr="figure-07-07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579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Fixed and variable costs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Total, average, and marginal costs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and marginal revenue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Profit maximizing output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Deadweight loss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Units 7.3 to 7.7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08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 descr="figure-07-07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353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 descr="figure-07-07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19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7" descr="figure-07-07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063" y="0"/>
            <a:ext cx="68738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0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and Marginal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 marginal cost curve intersects average cost at lowest point of AC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In this example that’s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Why is this? </a:t>
                </a:r>
                <a:r>
                  <a:rPr lang="en-US" dirty="0"/>
                  <a:t>Suppose </a:t>
                </a:r>
                <a:r>
                  <a:rPr lang="en-US" i="1" dirty="0"/>
                  <a:t>Q</a:t>
                </a:r>
                <a:r>
                  <a:rPr lang="en-US" dirty="0"/>
                  <a:t> is such that MC is below AC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Then cost of producing another unit is lower than current average cost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So producing another unit brings AC down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Analogy: suppose last person to enter room has below average height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b="0" dirty="0"/>
                  <a:t>Then entry brings the average height in the room down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Similarly, when MC is above AC then AC must be rising</a:t>
                </a:r>
                <a:r>
                  <a:rPr lang="en-US" b="0" dirty="0"/>
                  <a:t>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So when MC = AC then AC must be at its lowest point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b="0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210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8" descr="figure-07-08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596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0" descr="figure-07-08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512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 descr="figure-07-08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764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2" descr="figure-07-08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0"/>
            <a:ext cx="117840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082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Profit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Recall: profit is total revenue minus total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Total cost is just average cost multiplied by quantity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And total revenue is price multiplied by quantity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profit is (</a:t>
            </a:r>
            <a:r>
              <a:rPr lang="en-US" i="1" dirty="0"/>
              <a:t>P</a:t>
            </a:r>
            <a:r>
              <a:rPr lang="en-US" dirty="0"/>
              <a:t> – AC)</a:t>
            </a:r>
            <a:r>
              <a:rPr lang="en-US" i="1" dirty="0"/>
              <a:t>Q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0" dirty="0"/>
              <a:t>For any given </a:t>
            </a:r>
            <a:r>
              <a:rPr lang="en-US" b="0" i="1" dirty="0"/>
              <a:t>Q</a:t>
            </a:r>
            <a:r>
              <a:rPr lang="en-US" b="0" dirty="0"/>
              <a:t>, if </a:t>
            </a:r>
            <a:r>
              <a:rPr lang="en-US" b="0" i="1" dirty="0"/>
              <a:t>P</a:t>
            </a:r>
            <a:r>
              <a:rPr lang="en-US" b="0" dirty="0"/>
              <a:t> is set to equal AC, profit will be zero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This gives us the </a:t>
            </a:r>
            <a:r>
              <a:rPr lang="en-US" dirty="0">
                <a:solidFill>
                  <a:srgbClr val="FF0000"/>
                </a:solidFill>
              </a:rPr>
              <a:t>zero profit </a:t>
            </a:r>
            <a:r>
              <a:rPr lang="en-US" dirty="0" err="1">
                <a:solidFill>
                  <a:srgbClr val="FF0000"/>
                </a:solidFill>
              </a:rPr>
              <a:t>isoprofit</a:t>
            </a:r>
            <a:r>
              <a:rPr lang="en-US" dirty="0">
                <a:solidFill>
                  <a:srgbClr val="FF0000"/>
                </a:solidFill>
              </a:rPr>
              <a:t>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So the AC curve is also the zero profit </a:t>
            </a:r>
            <a:r>
              <a:rPr lang="en-US" i="1"/>
              <a:t>isoprofit </a:t>
            </a:r>
            <a:r>
              <a:rPr lang="en-US" i="1" dirty="0"/>
              <a:t>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All positive profit </a:t>
            </a:r>
            <a:r>
              <a:rPr lang="en-US" dirty="0" err="1"/>
              <a:t>isoprofit</a:t>
            </a:r>
            <a:r>
              <a:rPr lang="en-US" dirty="0"/>
              <a:t> curves lie above this</a:t>
            </a:r>
          </a:p>
        </p:txBody>
      </p:sp>
    </p:spTree>
    <p:extLst>
      <p:ext uri="{BB962C8B-B14F-4D97-AF65-F5344CB8AC3E}">
        <p14:creationId xmlns:p14="http://schemas.microsoft.com/office/powerpoint/2010/main" val="618383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4" descr="figure-07-10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400"/>
            <a:ext cx="12192000" cy="655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71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Costs of Production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Profit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b="0" dirty="0"/>
              <a:t>Suppose production is at point </a:t>
            </a:r>
            <a:r>
              <a:rPr lang="en-US" b="1" dirty="0"/>
              <a:t>G</a:t>
            </a:r>
            <a:r>
              <a:rPr lang="en-US" b="0" dirty="0"/>
              <a:t> (next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Vertical distance from </a:t>
            </a:r>
            <a:r>
              <a:rPr lang="en-US" b="1" dirty="0"/>
              <a:t>G</a:t>
            </a:r>
            <a:r>
              <a:rPr lang="en-US" dirty="0"/>
              <a:t> to zero </a:t>
            </a:r>
            <a:r>
              <a:rPr lang="en-US" dirty="0" err="1"/>
              <a:t>isoprofit</a:t>
            </a:r>
            <a:r>
              <a:rPr lang="en-US" dirty="0"/>
              <a:t> curve is </a:t>
            </a:r>
            <a:r>
              <a:rPr lang="en-US" i="1" dirty="0"/>
              <a:t>P</a:t>
            </a:r>
            <a:r>
              <a:rPr lang="en-US" dirty="0"/>
              <a:t> – AC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This is profit per unit output, need to multiply by </a:t>
            </a:r>
            <a:r>
              <a:rPr lang="en-US" i="1" dirty="0"/>
              <a:t>Q</a:t>
            </a:r>
            <a:r>
              <a:rPr lang="en-US" dirty="0"/>
              <a:t> to get total profit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the area of rectangle to the vertical axis (next slide) is total profit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this case happens to be $70,000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Point K yields same profit but with more sales, lower price, higher AC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neither of these points may be 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Need to look at </a:t>
            </a:r>
            <a:r>
              <a:rPr lang="en-US" dirty="0">
                <a:solidFill>
                  <a:srgbClr val="FF0000"/>
                </a:solidFill>
              </a:rPr>
              <a:t>demand curve</a:t>
            </a:r>
            <a:r>
              <a:rPr lang="en-US" dirty="0"/>
              <a:t> (feasible frontier)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04772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8" descr="figure-07-10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0813"/>
            <a:ext cx="12192000" cy="6554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9078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Optimal Choice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Recall: to maximize profit, choose highest feasible </a:t>
            </a:r>
            <a:r>
              <a:rPr lang="en-US" dirty="0" err="1"/>
              <a:t>isoprofit</a:t>
            </a:r>
            <a:r>
              <a:rPr lang="en-US" dirty="0"/>
              <a:t>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curve determines what is 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Optimal choice is at tangency point (point </a:t>
            </a:r>
            <a:r>
              <a:rPr lang="en-US" b="1" dirty="0"/>
              <a:t>E</a:t>
            </a:r>
            <a:r>
              <a:rPr lang="en-US" dirty="0"/>
              <a:t> on 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2619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0" descr="figure-07-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559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Marginal Revenue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Another way to think about profit maximization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Marginal revenue equated to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</a:t>
            </a:r>
            <a:r>
              <a:rPr lang="en-US" dirty="0">
                <a:solidFill>
                  <a:srgbClr val="FF0000"/>
                </a:solidFill>
              </a:rPr>
              <a:t>marginal revenue</a:t>
            </a:r>
            <a:r>
              <a:rPr lang="en-US" dirty="0"/>
              <a:t>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Additional revenue per unit output obtained by increasing output a bit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increasing output requires reducing price </a:t>
            </a:r>
            <a:r>
              <a:rPr lang="en-US" i="1" dirty="0"/>
              <a:t>on all units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more is sold, but at a lower price, and revenue may go up or down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Example: suppose output is at 20, consider raising it to 21 (next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There is a loss and a gain; marginal revenue is the gain minus loss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66708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1" descr="figure-07-12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84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2" descr="figure-07-12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097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4" descr="figure-07-12-a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8" y="0"/>
            <a:ext cx="10664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116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6" descr="figure-07-12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4499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7" descr="figure-07-12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30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Fixed and Variable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Firms have many different kinds of costs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Some are </a:t>
                </a:r>
                <a:r>
                  <a:rPr lang="en-US" dirty="0">
                    <a:solidFill>
                      <a:srgbClr val="FF0000"/>
                    </a:solidFill>
                  </a:rPr>
                  <a:t>fixed</a:t>
                </a:r>
                <a:r>
                  <a:rPr lang="en-US" dirty="0"/>
                  <a:t>: cost of facilities, equipment, interest on debt, etc.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These costs don’t vary (in the short run) with the amount produced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Other costs are </a:t>
                </a:r>
                <a:r>
                  <a:rPr lang="en-US" dirty="0">
                    <a:solidFill>
                      <a:srgbClr val="FF0000"/>
                    </a:solidFill>
                  </a:rPr>
                  <a:t>variable</a:t>
                </a:r>
                <a:r>
                  <a:rPr lang="en-US" dirty="0"/>
                  <a:t>: raw materials, energy, wages, etc.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These fluctuate with the level of production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Example: fixed cost is 48,000 and variable cost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=48000+1000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+30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9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8" descr="figure-07-12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48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9" descr="figure-07-12-b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867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0" descr="figure-07-12-b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407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1" descr="figure-07-12-b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758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62" descr="figure-07-12-b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04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4" descr="figure-07-12-b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863" y="0"/>
            <a:ext cx="52466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320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5" descr="figure-07-1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911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Consumer </a:t>
            </a:r>
            <a:r>
              <a:rPr lang="en-US" dirty="0" err="1"/>
              <a:t>Suplus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curve shows what consumers are willing to pay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Price is what they actually play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difference is consumer surplus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Geometrically the area of triangle above price and below demand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29169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7" descr="figure-07-13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400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8" descr="figure-07-13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37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Cost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Average cost </a:t>
                </a:r>
                <a:r>
                  <a:rPr lang="en-US" dirty="0"/>
                  <a:t>is the cost per unit output (total cost divided by quantity)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000+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+30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48000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+1000+30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if output is 20, then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=48000+20000+1200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0=80000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80000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4000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40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9" descr="figure-07-13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568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 descr="figure-07-13-b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335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Producer Surplus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For each unit produced and sold, firm gets the price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Cost of production is the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Difference is profit or producer surplus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Geometrically: area of region below price and above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77697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71" descr="figure-07-13-b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835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3" descr="figure-07-13-b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4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Deadweight Loss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Notice that price is higher than marginal cost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Raising quantity by one unit costs less than consumers are willing to pay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optimal choice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Pareto-efficient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Why does the firm not raise quantity?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It would have to cut price for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consumers, not just additional ones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As a result, some mutually beneficial transactions are not made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Resulting in a </a:t>
            </a:r>
            <a:r>
              <a:rPr lang="en-US" dirty="0">
                <a:solidFill>
                  <a:srgbClr val="FF0000"/>
                </a:solidFill>
              </a:rPr>
              <a:t>deadweight loss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29116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9" descr="figure-07-1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28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0" descr="figure-07-1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488" y="0"/>
            <a:ext cx="107410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596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1" descr="figure-07-1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0934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3" descr="figure-07-14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138" y="0"/>
            <a:ext cx="107537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13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3" descr="figure-07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78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 descr="figure-07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964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figure-07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7375" y="0"/>
            <a:ext cx="59356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38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Average Cost (continued)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Average cost is </a:t>
            </a:r>
            <a:r>
              <a:rPr lang="en-US" dirty="0">
                <a:solidFill>
                  <a:srgbClr val="FF0000"/>
                </a:solidFill>
              </a:rPr>
              <a:t>slope</a:t>
            </a:r>
            <a:r>
              <a:rPr lang="en-US" dirty="0"/>
              <a:t> of line from origin to point on total cost curve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this example, AC falls initially, reaches minimum, then starts to rise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AC reaches minimum at point of tangency (point B on next slide)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Here quantity is 40 and average cost is 3,400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0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840</Words>
  <Application>Microsoft Macintosh PowerPoint</Application>
  <PresentationFormat>Widescreen</PresentationFormat>
  <Paragraphs>129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Source Sans Pro Black</vt:lpstr>
      <vt:lpstr>Palatino Linotype</vt:lpstr>
      <vt:lpstr>Source Sans Pro SemiBold</vt:lpstr>
      <vt:lpstr>Calibri</vt:lpstr>
      <vt:lpstr>Cambria Math</vt:lpstr>
      <vt:lpstr>Office Theme</vt:lpstr>
      <vt:lpstr>Costs, Demand, and Optimal Choice</vt:lpstr>
      <vt:lpstr>Overview</vt:lpstr>
      <vt:lpstr>Costs of Production</vt:lpstr>
      <vt:lpstr>Fixed and Variable Cost</vt:lpstr>
      <vt:lpstr>Average Cost</vt:lpstr>
      <vt:lpstr>PowerPoint Presentation</vt:lpstr>
      <vt:lpstr>PowerPoint Presentation</vt:lpstr>
      <vt:lpstr>PowerPoint Presentation</vt:lpstr>
      <vt:lpstr>Average Cost (continued)</vt:lpstr>
      <vt:lpstr>PowerPoint Presentation</vt:lpstr>
      <vt:lpstr>PowerPoint Presentation</vt:lpstr>
      <vt:lpstr>PowerPoint Presentation</vt:lpstr>
      <vt:lpstr>PowerPoint Presentation</vt:lpstr>
      <vt:lpstr>Marginal Cost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and Marginal Cost</vt:lpstr>
      <vt:lpstr>PowerPoint Presentation</vt:lpstr>
      <vt:lpstr>PowerPoint Presentation</vt:lpstr>
      <vt:lpstr>PowerPoint Presentation</vt:lpstr>
      <vt:lpstr>PowerPoint Presentation</vt:lpstr>
      <vt:lpstr>Profit</vt:lpstr>
      <vt:lpstr>PowerPoint Presentation</vt:lpstr>
      <vt:lpstr>Profit</vt:lpstr>
      <vt:lpstr>PowerPoint Presentation</vt:lpstr>
      <vt:lpstr>Optimal Choice</vt:lpstr>
      <vt:lpstr>PowerPoint Presentation</vt:lpstr>
      <vt:lpstr>Marginal Revenue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Consumer Suplus</vt:lpstr>
      <vt:lpstr>PowerPoint Presentation</vt:lpstr>
      <vt:lpstr>PowerPoint Presentation</vt:lpstr>
      <vt:lpstr>PowerPoint Presentation</vt:lpstr>
      <vt:lpstr>PowerPoint Presentation</vt:lpstr>
      <vt:lpstr>Producer Surplus</vt:lpstr>
      <vt:lpstr>PowerPoint Presentation</vt:lpstr>
      <vt:lpstr>PowerPoint Presentation</vt:lpstr>
      <vt:lpstr>Deadweight Loss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29</cp:revision>
  <cp:lastPrinted>2020-03-15T21:23:57Z</cp:lastPrinted>
  <dcterms:created xsi:type="dcterms:W3CDTF">2017-10-09T10:02:31Z</dcterms:created>
  <dcterms:modified xsi:type="dcterms:W3CDTF">2021-10-27T13:37:34Z</dcterms:modified>
</cp:coreProperties>
</file>